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9" r:id="rId27"/>
    <p:sldId id="290" r:id="rId28"/>
    <p:sldId id="292" r:id="rId29"/>
    <p:sldId id="293" r:id="rId30"/>
    <p:sldId id="294" r:id="rId31"/>
    <p:sldId id="295" r:id="rId32"/>
    <p:sldId id="296" r:id="rId33"/>
    <p:sldId id="297" r:id="rId34"/>
    <p:sldId id="299" r:id="rId35"/>
    <p:sldId id="298" r:id="rId36"/>
    <p:sldId id="300" r:id="rId37"/>
    <p:sldId id="301" r:id="rId38"/>
    <p:sldId id="288" r:id="rId3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2"/>
  </p:normalViewPr>
  <p:slideViewPr>
    <p:cSldViewPr snapToGrid="0">
      <p:cViewPr varScale="1">
        <p:scale>
          <a:sx n="120" d="100"/>
          <a:sy n="120" d="100"/>
        </p:scale>
        <p:origin x="20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Aptos"/>
      </a:defRPr>
    </a:lvl1pPr>
    <a:lvl2pPr indent="228600" latinLnBrk="0">
      <a:defRPr sz="1200">
        <a:latin typeface="+mj-lt"/>
        <a:ea typeface="+mj-ea"/>
        <a:cs typeface="+mj-cs"/>
        <a:sym typeface="Aptos"/>
      </a:defRPr>
    </a:lvl2pPr>
    <a:lvl3pPr indent="457200" latinLnBrk="0">
      <a:defRPr sz="1200">
        <a:latin typeface="+mj-lt"/>
        <a:ea typeface="+mj-ea"/>
        <a:cs typeface="+mj-cs"/>
        <a:sym typeface="Aptos"/>
      </a:defRPr>
    </a:lvl3pPr>
    <a:lvl4pPr indent="685800" latinLnBrk="0">
      <a:defRPr sz="1200">
        <a:latin typeface="+mj-lt"/>
        <a:ea typeface="+mj-ea"/>
        <a:cs typeface="+mj-cs"/>
        <a:sym typeface="Aptos"/>
      </a:defRPr>
    </a:lvl4pPr>
    <a:lvl5pPr indent="914400" latinLnBrk="0">
      <a:defRPr sz="1200">
        <a:latin typeface="+mj-lt"/>
        <a:ea typeface="+mj-ea"/>
        <a:cs typeface="+mj-cs"/>
        <a:sym typeface="Aptos"/>
      </a:defRPr>
    </a:lvl5pPr>
    <a:lvl6pPr indent="1143000" latinLnBrk="0">
      <a:defRPr sz="1200">
        <a:latin typeface="+mj-lt"/>
        <a:ea typeface="+mj-ea"/>
        <a:cs typeface="+mj-cs"/>
        <a:sym typeface="Aptos"/>
      </a:defRPr>
    </a:lvl6pPr>
    <a:lvl7pPr indent="1371600" latinLnBrk="0">
      <a:defRPr sz="1200">
        <a:latin typeface="+mj-lt"/>
        <a:ea typeface="+mj-ea"/>
        <a:cs typeface="+mj-cs"/>
        <a:sym typeface="Aptos"/>
      </a:defRPr>
    </a:lvl7pPr>
    <a:lvl8pPr indent="1600200" latinLnBrk="0">
      <a:defRPr sz="1200">
        <a:latin typeface="+mj-lt"/>
        <a:ea typeface="+mj-ea"/>
        <a:cs typeface="+mj-cs"/>
        <a:sym typeface="Aptos"/>
      </a:defRPr>
    </a:lvl8pPr>
    <a:lvl9pPr indent="1828800" latinLnBrk="0">
      <a:defRPr sz="1200">
        <a:latin typeface="+mj-lt"/>
        <a:ea typeface="+mj-ea"/>
        <a:cs typeface="+mj-cs"/>
        <a:sym typeface="Apto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7"/>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21" name="Text 0"/>
          <p:cNvSpPr txBox="1"/>
          <p:nvPr/>
        </p:nvSpPr>
        <p:spPr>
          <a:xfrm>
            <a:off x="524879" y="313182"/>
            <a:ext cx="8090791" cy="937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gn="ctr" defTabSz="749808">
              <a:lnSpc>
                <a:spcPct val="72000"/>
              </a:lnSpc>
              <a:spcBef>
                <a:spcPts val="400"/>
              </a:spcBef>
              <a:defRPr sz="2378">
                <a:latin typeface="Calibri Light"/>
                <a:ea typeface="Calibri Light"/>
                <a:cs typeface="Calibri Light"/>
                <a:sym typeface="Calibri Light"/>
              </a:defRPr>
            </a:pPr>
            <a:r>
              <a:t>Email Spam Detection</a:t>
            </a:r>
            <a:endParaRPr sz="984"/>
          </a:p>
          <a:p>
            <a:pPr algn="ctr" defTabSz="749808">
              <a:lnSpc>
                <a:spcPct val="72000"/>
              </a:lnSpc>
              <a:spcBef>
                <a:spcPts val="400"/>
              </a:spcBef>
              <a:defRPr sz="2378">
                <a:latin typeface="Calibri Light"/>
                <a:ea typeface="Calibri Light"/>
                <a:cs typeface="Calibri Light"/>
                <a:sym typeface="Calibri Light"/>
              </a:defRPr>
            </a:pPr>
            <a:endParaRPr sz="984"/>
          </a:p>
          <a:p>
            <a:pPr algn="ctr" defTabSz="749808">
              <a:lnSpc>
                <a:spcPct val="72000"/>
              </a:lnSpc>
              <a:spcBef>
                <a:spcPts val="400"/>
              </a:spcBef>
              <a:defRPr sz="2378">
                <a:latin typeface="Calibri Light"/>
                <a:ea typeface="Calibri Light"/>
                <a:cs typeface="Calibri Light"/>
                <a:sym typeface="Calibri Light"/>
              </a:defRPr>
            </a:pPr>
            <a:r>
              <a:rPr sz="984"/>
              <a:t>Team Name : AURELIUS </a:t>
            </a:r>
            <a:endParaRPr sz="1312"/>
          </a:p>
        </p:txBody>
      </p:sp>
      <p:sp>
        <p:nvSpPr>
          <p:cNvPr id="22" name="sketch line"/>
          <p:cNvSpPr/>
          <p:nvPr/>
        </p:nvSpPr>
        <p:spPr>
          <a:xfrm>
            <a:off x="2855487" y="1280788"/>
            <a:ext cx="3429490" cy="45030"/>
          </a:xfrm>
          <a:custGeom>
            <a:avLst/>
            <a:gdLst/>
            <a:ahLst/>
            <a:cxnLst>
              <a:cxn ang="0">
                <a:pos x="wd2" y="hd2"/>
              </a:cxn>
              <a:cxn ang="5400000">
                <a:pos x="wd2" y="hd2"/>
              </a:cxn>
              <a:cxn ang="10800000">
                <a:pos x="wd2" y="hd2"/>
              </a:cxn>
              <a:cxn ang="16200000">
                <a:pos x="wd2" y="hd2"/>
              </a:cxn>
            </a:cxnLst>
            <a:rect l="0" t="0" r="r" b="b"/>
            <a:pathLst>
              <a:path w="21598" h="12744" extrusionOk="0">
                <a:moveTo>
                  <a:pt x="1" y="5462"/>
                </a:moveTo>
                <a:cubicBezTo>
                  <a:pt x="1386" y="11259"/>
                  <a:pt x="3108" y="12874"/>
                  <a:pt x="4320" y="5462"/>
                </a:cubicBezTo>
                <a:cubicBezTo>
                  <a:pt x="5533" y="-1949"/>
                  <a:pt x="7063" y="2103"/>
                  <a:pt x="8639" y="5462"/>
                </a:cubicBezTo>
                <a:cubicBezTo>
                  <a:pt x="10215" y="8822"/>
                  <a:pt x="11833" y="14599"/>
                  <a:pt x="12958" y="5462"/>
                </a:cubicBezTo>
                <a:cubicBezTo>
                  <a:pt x="14083" y="-3674"/>
                  <a:pt x="15329" y="297"/>
                  <a:pt x="16845" y="5462"/>
                </a:cubicBezTo>
                <a:cubicBezTo>
                  <a:pt x="18362" y="10628"/>
                  <a:pt x="20191" y="5054"/>
                  <a:pt x="21596" y="5462"/>
                </a:cubicBezTo>
                <a:cubicBezTo>
                  <a:pt x="21597" y="6616"/>
                  <a:pt x="21598" y="8232"/>
                  <a:pt x="21596" y="9345"/>
                </a:cubicBezTo>
                <a:cubicBezTo>
                  <a:pt x="20287" y="17926"/>
                  <a:pt x="19449" y="6451"/>
                  <a:pt x="17709" y="9345"/>
                </a:cubicBezTo>
                <a:cubicBezTo>
                  <a:pt x="15969" y="12238"/>
                  <a:pt x="15628" y="11215"/>
                  <a:pt x="14038" y="9345"/>
                </a:cubicBezTo>
                <a:cubicBezTo>
                  <a:pt x="12448" y="7474"/>
                  <a:pt x="11384" y="17855"/>
                  <a:pt x="9719" y="9345"/>
                </a:cubicBezTo>
                <a:cubicBezTo>
                  <a:pt x="8053" y="834"/>
                  <a:pt x="7445" y="5618"/>
                  <a:pt x="5832" y="9345"/>
                </a:cubicBezTo>
                <a:cubicBezTo>
                  <a:pt x="4219" y="13071"/>
                  <a:pt x="2585" y="14022"/>
                  <a:pt x="1" y="9345"/>
                </a:cubicBezTo>
                <a:cubicBezTo>
                  <a:pt x="-2" y="7797"/>
                  <a:pt x="0" y="6300"/>
                  <a:pt x="1" y="5462"/>
                </a:cubicBezTo>
                <a:close/>
              </a:path>
            </a:pathLst>
          </a:custGeom>
          <a:ln w="41275" cap="rnd">
            <a:solidFill>
              <a:schemeClr val="accent2"/>
            </a:solidFill>
          </a:ln>
        </p:spPr>
        <p:txBody>
          <a:bodyPr lIns="45719" rIns="45719" anchor="ctr"/>
          <a:lstStyle/>
          <a:p>
            <a:pPr algn="ctr">
              <a:defRPr>
                <a:solidFill>
                  <a:srgbClr val="FFFFFF"/>
                </a:solidFill>
              </a:defRPr>
            </a:pPr>
            <a:endParaRPr/>
          </a:p>
        </p:txBody>
      </p:sp>
      <p:pic>
        <p:nvPicPr>
          <p:cNvPr id="23" name="Picture 2" descr="Picture 2"/>
          <p:cNvPicPr>
            <a:picLocks noChangeAspect="1"/>
          </p:cNvPicPr>
          <p:nvPr/>
        </p:nvPicPr>
        <p:blipFill>
          <a:blip r:embed="rId2"/>
          <a:stretch>
            <a:fillRect/>
          </a:stretch>
        </p:blipFill>
        <p:spPr>
          <a:xfrm>
            <a:off x="1933834" y="1975104"/>
            <a:ext cx="5274047" cy="268976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1" descr="Picture 1"/>
          <p:cNvPicPr>
            <a:picLocks noChangeAspect="1"/>
          </p:cNvPicPr>
          <p:nvPr/>
        </p:nvPicPr>
        <p:blipFill>
          <a:blip r:embed="rId2"/>
          <a:stretch>
            <a:fillRect/>
          </a:stretch>
        </p:blipFill>
        <p:spPr>
          <a:xfrm>
            <a:off x="3079750" y="161112"/>
            <a:ext cx="2984500" cy="355601"/>
          </a:xfrm>
          <a:prstGeom prst="rect">
            <a:avLst/>
          </a:prstGeom>
          <a:ln w="12700">
            <a:miter lim="400000"/>
          </a:ln>
        </p:spPr>
      </p:pic>
      <p:pic>
        <p:nvPicPr>
          <p:cNvPr id="87" name="Picture 2" descr="Picture 2"/>
          <p:cNvPicPr>
            <a:picLocks noChangeAspect="1"/>
          </p:cNvPicPr>
          <p:nvPr/>
        </p:nvPicPr>
        <p:blipFill>
          <a:blip r:embed="rId3"/>
          <a:stretch>
            <a:fillRect/>
          </a:stretch>
        </p:blipFill>
        <p:spPr>
          <a:xfrm>
            <a:off x="1028700" y="615950"/>
            <a:ext cx="7086600" cy="391160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90"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91" name="Rectangle 26"/>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92"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93"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94"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95" name="Picture 1" descr="Picture 1"/>
          <p:cNvPicPr>
            <a:picLocks noChangeAspect="1"/>
          </p:cNvPicPr>
          <p:nvPr/>
        </p:nvPicPr>
        <p:blipFill>
          <a:blip r:embed="rId2"/>
          <a:stretch>
            <a:fillRect/>
          </a:stretch>
        </p:blipFill>
        <p:spPr>
          <a:xfrm>
            <a:off x="1345513" y="482600"/>
            <a:ext cx="6452972" cy="4178299"/>
          </a:xfrm>
          <a:prstGeom prst="rect">
            <a:avLst/>
          </a:prstGeom>
          <a:ln w="12700">
            <a:miter lim="400000"/>
          </a:ln>
        </p:spPr>
      </p:pic>
      <p:sp>
        <p:nvSpPr>
          <p:cNvPr id="96"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0"/>
          <p:cNvSpPr/>
          <p:nvPr/>
        </p:nvSpPr>
        <p:spPr>
          <a:xfrm>
            <a:off x="731519" y="411480"/>
            <a:ext cx="64009" cy="1285876"/>
          </a:xfrm>
          <a:prstGeom prst="rect">
            <a:avLst/>
          </a:prstGeom>
          <a:solidFill>
            <a:srgbClr val="FFD600"/>
          </a:solidFill>
          <a:ln w="12700">
            <a:solidFill>
              <a:srgbClr val="FFD600"/>
            </a:solidFill>
          </a:ln>
        </p:spPr>
        <p:txBody>
          <a:bodyPr lIns="45719" rIns="45719"/>
          <a:lstStyle/>
          <a:p>
            <a:endParaRPr/>
          </a:p>
        </p:txBody>
      </p:sp>
      <p:sp>
        <p:nvSpPr>
          <p:cNvPr id="99"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100"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3</a:t>
            </a:r>
          </a:p>
        </p:txBody>
      </p:sp>
      <p:sp>
        <p:nvSpPr>
          <p:cNvPr id="101" name="Text 3"/>
          <p:cNvSpPr txBox="1"/>
          <p:nvPr/>
        </p:nvSpPr>
        <p:spPr>
          <a:xfrm>
            <a:off x="1234439" y="921385"/>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1A6847"/>
                </a:solidFill>
                <a:latin typeface="Outfit"/>
                <a:ea typeface="Outfit"/>
                <a:cs typeface="Outfit"/>
                <a:sym typeface="Outfit"/>
              </a:defRPr>
            </a:lvl1pPr>
          </a:lstStyle>
          <a:p>
            <a:r>
              <a:t>Theoretical Aspects</a:t>
            </a:r>
          </a:p>
        </p:txBody>
      </p:sp>
      <p:sp>
        <p:nvSpPr>
          <p:cNvPr id="102" name="Text 4"/>
          <p:cNvSpPr txBox="1"/>
          <p:nvPr/>
        </p:nvSpPr>
        <p:spPr>
          <a:xfrm>
            <a:off x="1252727" y="1543050"/>
            <a:ext cx="7223761" cy="2869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lgn="just">
              <a:lnSpc>
                <a:spcPts val="2000"/>
              </a:lnSpc>
              <a:buSzPct val="100000"/>
              <a:buChar char="•"/>
              <a:defRPr sz="1200">
                <a:latin typeface="Outfit"/>
                <a:ea typeface="Outfit"/>
                <a:cs typeface="Outfit"/>
                <a:sym typeface="Outfit"/>
              </a:defRPr>
            </a:pPr>
            <a:r>
              <a:t>Email spam detection relies on machine learning principles, particularly supervised learning, to sort emails into categories of spam or ham. Various algorithms, such as Naive Bayes and Support Vector Machines, are utilized to analyze the content, employing techniques like Bag of Words (represent text data as a collection of words, disregarding grammar and corresponding order) and TF-IDF (measures the importance of a word in a document relative to a collection of documents) to determine the significance of different words.</a:t>
            </a:r>
          </a:p>
          <a:p>
            <a:pPr algn="just">
              <a:lnSpc>
                <a:spcPts val="2000"/>
              </a:lnSpc>
              <a:defRPr sz="1200">
                <a:latin typeface="Outfit"/>
                <a:ea typeface="Outfit"/>
                <a:cs typeface="Outfit"/>
                <a:sym typeface="Outfit"/>
              </a:defRPr>
            </a:pPr>
            <a:r>
              <a:t>Essential elements include feature engineering, which involves extracting meaningful data like word frequencies and sender details, as well as evaluation metrics such as accuracy, precision, and recall measuring how well the model performs. The field also encounters challenges, including evolving spam tactics and issues related to data imbalance. These factors require ongoing updates to the models and raise important ethical considerations regarding privacy and fairness in the classification process.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105"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4</a:t>
            </a:r>
          </a:p>
        </p:txBody>
      </p:sp>
      <p:sp>
        <p:nvSpPr>
          <p:cNvPr id="106" name="Text 3"/>
          <p:cNvSpPr txBox="1"/>
          <p:nvPr/>
        </p:nvSpPr>
        <p:spPr>
          <a:xfrm>
            <a:off x="1234439" y="1702063"/>
            <a:ext cx="7223761"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800" b="1">
                <a:solidFill>
                  <a:srgbClr val="1A6847"/>
                </a:solidFill>
                <a:latin typeface="Outfit"/>
                <a:ea typeface="Outfit"/>
                <a:cs typeface="Outfit"/>
                <a:sym typeface="Outfit"/>
              </a:defRPr>
            </a:lvl1pPr>
          </a:lstStyle>
          <a:p>
            <a:r>
              <a:t>Existing Methods in Spam Email Detection</a:t>
            </a:r>
          </a:p>
        </p:txBody>
      </p:sp>
      <p:sp>
        <p:nvSpPr>
          <p:cNvPr id="107"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2"/>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10" name="Freeform: Shape 14"/>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11" name="Rectangle 16"/>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12" name="Rectangle 18"/>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13" name="Freeform: Shape 20"/>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14" name="Isosceles Triangle 22"/>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15" name="Picture 7" descr="Picture 7"/>
          <p:cNvPicPr>
            <a:picLocks noChangeAspect="1"/>
          </p:cNvPicPr>
          <p:nvPr/>
        </p:nvPicPr>
        <p:blipFill>
          <a:blip r:embed="rId2"/>
          <a:stretch>
            <a:fillRect/>
          </a:stretch>
        </p:blipFill>
        <p:spPr>
          <a:xfrm>
            <a:off x="1608665" y="482600"/>
            <a:ext cx="5926668" cy="4178299"/>
          </a:xfrm>
          <a:prstGeom prst="rect">
            <a:avLst/>
          </a:prstGeom>
          <a:ln w="12700">
            <a:miter lim="400000"/>
          </a:ln>
        </p:spPr>
      </p:pic>
      <p:sp>
        <p:nvSpPr>
          <p:cNvPr id="116" name="Isosceles Triangle 24"/>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2" descr="Picture 2"/>
          <p:cNvPicPr>
            <a:picLocks noChangeAspect="1"/>
          </p:cNvPicPr>
          <p:nvPr/>
        </p:nvPicPr>
        <p:blipFill>
          <a:blip r:embed="rId2"/>
          <a:stretch>
            <a:fillRect/>
          </a:stretch>
        </p:blipFill>
        <p:spPr>
          <a:xfrm>
            <a:off x="685800" y="349136"/>
            <a:ext cx="7772400" cy="1042809"/>
          </a:xfrm>
          <a:prstGeom prst="rect">
            <a:avLst/>
          </a:prstGeom>
          <a:ln w="12700">
            <a:miter lim="400000"/>
          </a:ln>
        </p:spPr>
      </p:pic>
      <p:pic>
        <p:nvPicPr>
          <p:cNvPr id="119" name="Picture 3" descr="Picture 3"/>
          <p:cNvPicPr>
            <a:picLocks noChangeAspect="1"/>
          </p:cNvPicPr>
          <p:nvPr/>
        </p:nvPicPr>
        <p:blipFill>
          <a:blip r:embed="rId3"/>
          <a:stretch>
            <a:fillRect/>
          </a:stretch>
        </p:blipFill>
        <p:spPr>
          <a:xfrm>
            <a:off x="685800" y="1391944"/>
            <a:ext cx="7772400" cy="1487086"/>
          </a:xfrm>
          <a:prstGeom prst="rect">
            <a:avLst/>
          </a:prstGeom>
          <a:ln w="12700">
            <a:miter lim="400000"/>
          </a:ln>
        </p:spPr>
      </p:pic>
      <p:pic>
        <p:nvPicPr>
          <p:cNvPr id="120" name="Picture 4" descr="Picture 4"/>
          <p:cNvPicPr>
            <a:picLocks noChangeAspect="1"/>
          </p:cNvPicPr>
          <p:nvPr/>
        </p:nvPicPr>
        <p:blipFill>
          <a:blip r:embed="rId4"/>
          <a:stretch>
            <a:fillRect/>
          </a:stretch>
        </p:blipFill>
        <p:spPr>
          <a:xfrm>
            <a:off x="568842" y="2879030"/>
            <a:ext cx="7772401" cy="160509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23"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24" name="Rectangle 13"/>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25"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26"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27"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28" name="Picture 1" descr="Picture 1"/>
          <p:cNvPicPr>
            <a:picLocks noChangeAspect="1"/>
          </p:cNvPicPr>
          <p:nvPr/>
        </p:nvPicPr>
        <p:blipFill>
          <a:blip r:embed="rId2"/>
          <a:stretch>
            <a:fillRect/>
          </a:stretch>
        </p:blipFill>
        <p:spPr>
          <a:xfrm>
            <a:off x="482600" y="527051"/>
            <a:ext cx="8178800" cy="4089397"/>
          </a:xfrm>
          <a:prstGeom prst="rect">
            <a:avLst/>
          </a:prstGeom>
          <a:ln w="12700">
            <a:miter lim="400000"/>
          </a:ln>
        </p:spPr>
      </p:pic>
      <p:sp>
        <p:nvSpPr>
          <p:cNvPr id="129"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132"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5</a:t>
            </a:r>
          </a:p>
        </p:txBody>
      </p:sp>
      <p:sp>
        <p:nvSpPr>
          <p:cNvPr id="133" name="Text 3"/>
          <p:cNvSpPr txBox="1"/>
          <p:nvPr/>
        </p:nvSpPr>
        <p:spPr>
          <a:xfrm>
            <a:off x="1234439" y="1913136"/>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1A6847"/>
                </a:solidFill>
                <a:latin typeface="Outfit"/>
                <a:ea typeface="Outfit"/>
                <a:cs typeface="Outfit"/>
                <a:sym typeface="Outfit"/>
              </a:defRPr>
            </a:lvl1pPr>
          </a:lstStyle>
          <a:p>
            <a:r>
              <a:t>                         Research Finding</a:t>
            </a:r>
          </a:p>
        </p:txBody>
      </p:sp>
      <p:sp>
        <p:nvSpPr>
          <p:cNvPr id="134"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37"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38"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39"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40"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41"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42" name="Picture 1" descr="Picture 1"/>
          <p:cNvPicPr>
            <a:picLocks noChangeAspect="1"/>
          </p:cNvPicPr>
          <p:nvPr/>
        </p:nvPicPr>
        <p:blipFill>
          <a:blip r:embed="rId2"/>
          <a:stretch>
            <a:fillRect/>
          </a:stretch>
        </p:blipFill>
        <p:spPr>
          <a:xfrm>
            <a:off x="1661344" y="108181"/>
            <a:ext cx="5994098" cy="4927137"/>
          </a:xfrm>
          <a:prstGeom prst="rect">
            <a:avLst/>
          </a:prstGeom>
          <a:ln w="12700">
            <a:miter lim="400000"/>
          </a:ln>
        </p:spPr>
      </p:pic>
      <p:sp>
        <p:nvSpPr>
          <p:cNvPr id="143"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46"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47"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48"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49"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50"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51" name="Picture 1" descr="Picture 1"/>
          <p:cNvPicPr>
            <a:picLocks noChangeAspect="1"/>
          </p:cNvPicPr>
          <p:nvPr/>
        </p:nvPicPr>
        <p:blipFill>
          <a:blip r:embed="rId2"/>
          <a:stretch>
            <a:fillRect/>
          </a:stretch>
        </p:blipFill>
        <p:spPr>
          <a:xfrm>
            <a:off x="482600" y="1498282"/>
            <a:ext cx="8178800" cy="2146934"/>
          </a:xfrm>
          <a:prstGeom prst="rect">
            <a:avLst/>
          </a:prstGeom>
          <a:ln w="12700">
            <a:miter lim="400000"/>
          </a:ln>
        </p:spPr>
      </p:pic>
      <p:sp>
        <p:nvSpPr>
          <p:cNvPr id="152"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0"/>
          <p:cNvSpPr/>
          <p:nvPr/>
        </p:nvSpPr>
        <p:spPr>
          <a:xfrm>
            <a:off x="-1" y="0"/>
            <a:ext cx="320042" cy="5143500"/>
          </a:xfrm>
          <a:prstGeom prst="rect">
            <a:avLst/>
          </a:prstGeom>
          <a:solidFill>
            <a:srgbClr val="1A6847"/>
          </a:solidFill>
          <a:ln w="12700">
            <a:solidFill>
              <a:srgbClr val="1A6847"/>
            </a:solidFill>
          </a:ln>
        </p:spPr>
        <p:txBody>
          <a:bodyPr lIns="45719" rIns="45719"/>
          <a:lstStyle/>
          <a:p>
            <a:endParaRPr/>
          </a:p>
        </p:txBody>
      </p:sp>
      <p:sp>
        <p:nvSpPr>
          <p:cNvPr id="26" name="Text 1"/>
          <p:cNvSpPr txBox="1"/>
          <p:nvPr/>
        </p:nvSpPr>
        <p:spPr>
          <a:xfrm>
            <a:off x="960119" y="473710"/>
            <a:ext cx="2194562" cy="9550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spAutoFit/>
          </a:bodyPr>
          <a:lstStyle>
            <a:lvl1pPr>
              <a:defRPr sz="2800" b="1">
                <a:solidFill>
                  <a:srgbClr val="1A6847"/>
                </a:solidFill>
                <a:latin typeface="Outfit"/>
                <a:ea typeface="Outfit"/>
                <a:cs typeface="Outfit"/>
                <a:sym typeface="Outfit"/>
              </a:defRPr>
            </a:lvl1pPr>
          </a:lstStyle>
          <a:p>
            <a:r>
              <a:t>Table of Contents</a:t>
            </a:r>
          </a:p>
        </p:txBody>
      </p:sp>
      <p:sp>
        <p:nvSpPr>
          <p:cNvPr id="27" name="Text 2"/>
          <p:cNvSpPr txBox="1"/>
          <p:nvPr/>
        </p:nvSpPr>
        <p:spPr>
          <a:xfrm>
            <a:off x="3794760" y="41116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01</a:t>
            </a:r>
          </a:p>
        </p:txBody>
      </p:sp>
      <p:sp>
        <p:nvSpPr>
          <p:cNvPr id="28" name="Text 3"/>
          <p:cNvSpPr txBox="1"/>
          <p:nvPr/>
        </p:nvSpPr>
        <p:spPr>
          <a:xfrm>
            <a:off x="4251960" y="411162"/>
            <a:ext cx="402336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Problem Statement</a:t>
            </a:r>
          </a:p>
        </p:txBody>
      </p:sp>
      <p:sp>
        <p:nvSpPr>
          <p:cNvPr id="29" name="Text 4"/>
          <p:cNvSpPr txBox="1"/>
          <p:nvPr/>
        </p:nvSpPr>
        <p:spPr>
          <a:xfrm>
            <a:off x="3794760" y="77692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02</a:t>
            </a:r>
          </a:p>
        </p:txBody>
      </p:sp>
      <p:sp>
        <p:nvSpPr>
          <p:cNvPr id="30" name="Text 5"/>
          <p:cNvSpPr txBox="1"/>
          <p:nvPr/>
        </p:nvSpPr>
        <p:spPr>
          <a:xfrm>
            <a:off x="4251960" y="787390"/>
            <a:ext cx="40233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Dataset Details (EDA and Data Visualization)</a:t>
            </a:r>
          </a:p>
        </p:txBody>
      </p:sp>
      <p:sp>
        <p:nvSpPr>
          <p:cNvPr id="31" name="Text 6"/>
          <p:cNvSpPr txBox="1"/>
          <p:nvPr/>
        </p:nvSpPr>
        <p:spPr>
          <a:xfrm>
            <a:off x="3794760" y="114268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03</a:t>
            </a:r>
          </a:p>
        </p:txBody>
      </p:sp>
      <p:sp>
        <p:nvSpPr>
          <p:cNvPr id="32" name="Text 7"/>
          <p:cNvSpPr txBox="1"/>
          <p:nvPr/>
        </p:nvSpPr>
        <p:spPr>
          <a:xfrm>
            <a:off x="4251960" y="1153150"/>
            <a:ext cx="40233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Theoretical Aspects</a:t>
            </a:r>
          </a:p>
        </p:txBody>
      </p:sp>
      <p:sp>
        <p:nvSpPr>
          <p:cNvPr id="33" name="Text 8"/>
          <p:cNvSpPr txBox="1"/>
          <p:nvPr/>
        </p:nvSpPr>
        <p:spPr>
          <a:xfrm>
            <a:off x="3794760" y="150844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04</a:t>
            </a:r>
          </a:p>
        </p:txBody>
      </p:sp>
      <p:sp>
        <p:nvSpPr>
          <p:cNvPr id="34" name="Text 9"/>
          <p:cNvSpPr txBox="1"/>
          <p:nvPr/>
        </p:nvSpPr>
        <p:spPr>
          <a:xfrm>
            <a:off x="4251960" y="1518910"/>
            <a:ext cx="40233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Existing Methods in Spam Email Detection</a:t>
            </a:r>
          </a:p>
        </p:txBody>
      </p:sp>
      <p:sp>
        <p:nvSpPr>
          <p:cNvPr id="35" name="Text 10"/>
          <p:cNvSpPr txBox="1"/>
          <p:nvPr/>
        </p:nvSpPr>
        <p:spPr>
          <a:xfrm>
            <a:off x="3794760" y="187420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05</a:t>
            </a:r>
          </a:p>
        </p:txBody>
      </p:sp>
      <p:sp>
        <p:nvSpPr>
          <p:cNvPr id="36" name="Text 11"/>
          <p:cNvSpPr txBox="1"/>
          <p:nvPr/>
        </p:nvSpPr>
        <p:spPr>
          <a:xfrm>
            <a:off x="4251960" y="1884670"/>
            <a:ext cx="40233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Research Findings</a:t>
            </a:r>
          </a:p>
        </p:txBody>
      </p:sp>
      <p:sp>
        <p:nvSpPr>
          <p:cNvPr id="37" name="Text 12"/>
          <p:cNvSpPr txBox="1"/>
          <p:nvPr/>
        </p:nvSpPr>
        <p:spPr>
          <a:xfrm>
            <a:off x="3794760" y="223996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06</a:t>
            </a:r>
          </a:p>
        </p:txBody>
      </p:sp>
      <p:sp>
        <p:nvSpPr>
          <p:cNvPr id="38" name="Text 13"/>
          <p:cNvSpPr txBox="1"/>
          <p:nvPr/>
        </p:nvSpPr>
        <p:spPr>
          <a:xfrm>
            <a:off x="4251960" y="2250430"/>
            <a:ext cx="402336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Implementation Details</a:t>
            </a:r>
          </a:p>
        </p:txBody>
      </p:sp>
      <p:sp>
        <p:nvSpPr>
          <p:cNvPr id="39" name="Text 14"/>
          <p:cNvSpPr txBox="1"/>
          <p:nvPr/>
        </p:nvSpPr>
        <p:spPr>
          <a:xfrm>
            <a:off x="3794760" y="2605722"/>
            <a:ext cx="54864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atin typeface="Outfit"/>
                <a:ea typeface="Outfit"/>
                <a:cs typeface="Outfit"/>
                <a:sym typeface="Outfit"/>
              </a:defRPr>
            </a:lvl1pPr>
          </a:lstStyle>
          <a:p>
            <a:r>
              <a:t>07</a:t>
            </a:r>
          </a:p>
        </p:txBody>
      </p:sp>
      <p:sp>
        <p:nvSpPr>
          <p:cNvPr id="40" name="Text 15"/>
          <p:cNvSpPr txBox="1"/>
          <p:nvPr/>
        </p:nvSpPr>
        <p:spPr>
          <a:xfrm>
            <a:off x="4251960" y="2616190"/>
            <a:ext cx="4023361"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200"/>
            </a:lvl1pPr>
          </a:lstStyle>
          <a:p>
            <a:r>
              <a:t>Plan to Complete the Project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155"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6</a:t>
            </a:r>
          </a:p>
        </p:txBody>
      </p:sp>
      <p:sp>
        <p:nvSpPr>
          <p:cNvPr id="156" name="Text 3"/>
          <p:cNvSpPr txBox="1"/>
          <p:nvPr/>
        </p:nvSpPr>
        <p:spPr>
          <a:xfrm>
            <a:off x="1234439" y="1907819"/>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800" b="1">
                <a:solidFill>
                  <a:srgbClr val="1A6847"/>
                </a:solidFill>
                <a:latin typeface="Outfit"/>
                <a:ea typeface="Outfit"/>
                <a:cs typeface="Outfit"/>
                <a:sym typeface="Outfit"/>
              </a:defRPr>
            </a:lvl1pPr>
          </a:lstStyle>
          <a:p>
            <a:r>
              <a:t>Implementation Details</a:t>
            </a:r>
          </a:p>
        </p:txBody>
      </p:sp>
      <p:sp>
        <p:nvSpPr>
          <p:cNvPr id="157"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0"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61"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62"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63"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64"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65" name="Picture 1" descr="Picture 1"/>
          <p:cNvPicPr>
            <a:picLocks noChangeAspect="1"/>
          </p:cNvPicPr>
          <p:nvPr/>
        </p:nvPicPr>
        <p:blipFill>
          <a:blip r:embed="rId2"/>
          <a:stretch>
            <a:fillRect/>
          </a:stretch>
        </p:blipFill>
        <p:spPr>
          <a:xfrm>
            <a:off x="573625" y="482600"/>
            <a:ext cx="7996748" cy="4178299"/>
          </a:xfrm>
          <a:prstGeom prst="rect">
            <a:avLst/>
          </a:prstGeom>
          <a:ln w="12700">
            <a:miter lim="400000"/>
          </a:ln>
        </p:spPr>
      </p:pic>
      <p:sp>
        <p:nvSpPr>
          <p:cNvPr id="166"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69"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70"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71"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72"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73"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74" name="Picture 1" descr="Picture 1"/>
          <p:cNvPicPr>
            <a:picLocks noChangeAspect="1"/>
          </p:cNvPicPr>
          <p:nvPr/>
        </p:nvPicPr>
        <p:blipFill>
          <a:blip r:embed="rId2"/>
          <a:stretch>
            <a:fillRect/>
          </a:stretch>
        </p:blipFill>
        <p:spPr>
          <a:xfrm>
            <a:off x="482600" y="946212"/>
            <a:ext cx="8178800" cy="3251073"/>
          </a:xfrm>
          <a:prstGeom prst="rect">
            <a:avLst/>
          </a:prstGeom>
          <a:ln w="12700">
            <a:miter lim="400000"/>
          </a:ln>
        </p:spPr>
      </p:pic>
      <p:sp>
        <p:nvSpPr>
          <p:cNvPr id="175"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178"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7</a:t>
            </a:r>
          </a:p>
        </p:txBody>
      </p:sp>
      <p:sp>
        <p:nvSpPr>
          <p:cNvPr id="179" name="Text 3"/>
          <p:cNvSpPr txBox="1"/>
          <p:nvPr/>
        </p:nvSpPr>
        <p:spPr>
          <a:xfrm>
            <a:off x="1234439" y="1897187"/>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800" b="1">
                <a:solidFill>
                  <a:srgbClr val="1A6847"/>
                </a:solidFill>
                <a:latin typeface="Outfit"/>
                <a:ea typeface="Outfit"/>
                <a:cs typeface="Outfit"/>
                <a:sym typeface="Outfit"/>
              </a:defRPr>
            </a:lvl1pPr>
          </a:lstStyle>
          <a:p>
            <a:r>
              <a:t>Plan to complete the Project</a:t>
            </a:r>
          </a:p>
        </p:txBody>
      </p:sp>
      <p:sp>
        <p:nvSpPr>
          <p:cNvPr id="180"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183"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84"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185"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86"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187"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188" name="Picture 1" descr="Picture 1"/>
          <p:cNvPicPr>
            <a:picLocks noChangeAspect="1"/>
          </p:cNvPicPr>
          <p:nvPr/>
        </p:nvPicPr>
        <p:blipFill>
          <a:blip r:embed="rId2"/>
          <a:stretch>
            <a:fillRect/>
          </a:stretch>
        </p:blipFill>
        <p:spPr>
          <a:xfrm>
            <a:off x="495610" y="482600"/>
            <a:ext cx="8152780" cy="4178299"/>
          </a:xfrm>
          <a:prstGeom prst="rect">
            <a:avLst/>
          </a:prstGeom>
          <a:ln w="12700">
            <a:miter lim="400000"/>
          </a:ln>
        </p:spPr>
      </p:pic>
      <p:sp>
        <p:nvSpPr>
          <p:cNvPr id="189"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2" descr="Picture 2"/>
          <p:cNvPicPr>
            <a:picLocks noChangeAspect="1"/>
          </p:cNvPicPr>
          <p:nvPr/>
        </p:nvPicPr>
        <p:blipFill>
          <a:blip r:embed="rId2"/>
          <a:stretch>
            <a:fillRect/>
          </a:stretch>
        </p:blipFill>
        <p:spPr>
          <a:xfrm>
            <a:off x="1409700" y="952500"/>
            <a:ext cx="6324600" cy="32385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37813C-51DF-AFB0-1B41-05EACA3AD704}"/>
              </a:ext>
            </a:extLst>
          </p:cNvPr>
          <p:cNvPicPr>
            <a:picLocks noChangeAspect="1"/>
          </p:cNvPicPr>
          <p:nvPr/>
        </p:nvPicPr>
        <p:blipFill>
          <a:blip r:embed="rId2"/>
          <a:srcRect t="1199" r="2" b="5110"/>
          <a:stretch/>
        </p:blipFill>
        <p:spPr>
          <a:xfrm>
            <a:off x="342900" y="342900"/>
            <a:ext cx="8458200" cy="4457700"/>
          </a:xfrm>
          <a:prstGeom prst="rect">
            <a:avLst/>
          </a:prstGeom>
        </p:spPr>
      </p:pic>
    </p:spTree>
    <p:extLst>
      <p:ext uri="{BB962C8B-B14F-4D97-AF65-F5344CB8AC3E}">
        <p14:creationId xmlns:p14="http://schemas.microsoft.com/office/powerpoint/2010/main" val="116096011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37" name="Oval 36">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24"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34794BF-A67E-7C71-EDFB-7325EE46B660}"/>
              </a:ext>
            </a:extLst>
          </p:cNvPr>
          <p:cNvPicPr>
            <a:picLocks noChangeAspect="1"/>
          </p:cNvPicPr>
          <p:nvPr/>
        </p:nvPicPr>
        <p:blipFill>
          <a:blip r:embed="rId2"/>
          <a:srcRect r="2" b="5677"/>
          <a:stretch/>
        </p:blipFill>
        <p:spPr>
          <a:xfrm>
            <a:off x="559642" y="368925"/>
            <a:ext cx="8041430" cy="4247638"/>
          </a:xfrm>
          <a:prstGeom prst="rect">
            <a:avLst/>
          </a:prstGeom>
        </p:spPr>
      </p:pic>
      <p:grpSp>
        <p:nvGrpSpPr>
          <p:cNvPr id="29" name="Group 28">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03532" y="377968"/>
            <a:ext cx="304800" cy="322326"/>
            <a:chOff x="215328" y="-46937"/>
            <a:chExt cx="304800" cy="2773841"/>
          </a:xfrm>
        </p:grpSpPr>
        <p:cxnSp>
          <p:nvCxnSpPr>
            <p:cNvPr id="30" name="Straight Connector 29">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243378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5143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5143500"/>
            <a:chOff x="651279" y="598259"/>
            <a:chExt cx="10889442" cy="5680742"/>
          </a:xfrm>
        </p:grpSpPr>
        <p:sp>
          <p:nvSpPr>
            <p:cNvPr id="12"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6" name="Freeform: Shape 1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 name="Picture 1">
            <a:extLst>
              <a:ext uri="{FF2B5EF4-FFF2-40B4-BE49-F238E27FC236}">
                <a16:creationId xmlns:a16="http://schemas.microsoft.com/office/drawing/2014/main" id="{7224C9C7-0FAD-36A4-B99D-BE3A719A279E}"/>
              </a:ext>
            </a:extLst>
          </p:cNvPr>
          <p:cNvPicPr>
            <a:picLocks noChangeAspect="1"/>
          </p:cNvPicPr>
          <p:nvPr/>
        </p:nvPicPr>
        <p:blipFill>
          <a:blip r:embed="rId2"/>
          <a:srcRect t="4744" r="1" b="2515"/>
          <a:stretch/>
        </p:blipFill>
        <p:spPr>
          <a:xfrm>
            <a:off x="482347" y="448694"/>
            <a:ext cx="8167082" cy="4260556"/>
          </a:xfrm>
          <a:prstGeom prst="rect">
            <a:avLst/>
          </a:prstGeom>
        </p:spPr>
      </p:pic>
    </p:spTree>
    <p:extLst>
      <p:ext uri="{BB962C8B-B14F-4D97-AF65-F5344CB8AC3E}">
        <p14:creationId xmlns:p14="http://schemas.microsoft.com/office/powerpoint/2010/main" val="173821754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12" name="Oval 11">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24"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FEF0D3A-30D1-D9AD-C3BD-A37BB9CDF3DE}"/>
              </a:ext>
            </a:extLst>
          </p:cNvPr>
          <p:cNvPicPr>
            <a:picLocks noChangeAspect="1"/>
          </p:cNvPicPr>
          <p:nvPr/>
        </p:nvPicPr>
        <p:blipFill>
          <a:blip r:embed="rId2"/>
          <a:srcRect r="2" b="6096"/>
          <a:stretch/>
        </p:blipFill>
        <p:spPr>
          <a:xfrm>
            <a:off x="559642" y="368925"/>
            <a:ext cx="8041430" cy="4247638"/>
          </a:xfrm>
          <a:prstGeom prst="rect">
            <a:avLst/>
          </a:prstGeom>
        </p:spPr>
      </p:pic>
      <p:grpSp>
        <p:nvGrpSpPr>
          <p:cNvPr id="29" name="Group 28">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03532" y="377968"/>
            <a:ext cx="304800" cy="322326"/>
            <a:chOff x="215328" y="-46937"/>
            <a:chExt cx="304800" cy="2773841"/>
          </a:xfrm>
        </p:grpSpPr>
        <p:cxnSp>
          <p:nvCxnSpPr>
            <p:cNvPr id="30" name="Straight Connector 29">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529584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0"/>
          <p:cNvSpPr/>
          <p:nvPr/>
        </p:nvSpPr>
        <p:spPr>
          <a:xfrm>
            <a:off x="731519" y="411480"/>
            <a:ext cx="64009" cy="1285876"/>
          </a:xfrm>
          <a:prstGeom prst="rect">
            <a:avLst/>
          </a:prstGeom>
          <a:solidFill>
            <a:srgbClr val="FFD600"/>
          </a:solidFill>
          <a:ln w="12700">
            <a:solidFill>
              <a:srgbClr val="FFD600"/>
            </a:solidFill>
          </a:ln>
        </p:spPr>
        <p:txBody>
          <a:bodyPr lIns="45719" rIns="45719"/>
          <a:lstStyle/>
          <a:p>
            <a:endParaRPr/>
          </a:p>
        </p:txBody>
      </p:sp>
      <p:sp>
        <p:nvSpPr>
          <p:cNvPr id="43"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44"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1</a:t>
            </a:r>
          </a:p>
        </p:txBody>
      </p:sp>
      <p:sp>
        <p:nvSpPr>
          <p:cNvPr id="45" name="Text 3"/>
          <p:cNvSpPr txBox="1"/>
          <p:nvPr/>
        </p:nvSpPr>
        <p:spPr>
          <a:xfrm>
            <a:off x="1234439" y="921385"/>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800" b="1">
                <a:solidFill>
                  <a:srgbClr val="1A6847"/>
                </a:solidFill>
                <a:latin typeface="Outfit"/>
                <a:ea typeface="Outfit"/>
                <a:cs typeface="Outfit"/>
                <a:sym typeface="Outfit"/>
              </a:defRPr>
            </a:lvl1pPr>
          </a:lstStyle>
          <a:p>
            <a:r>
              <a:t>Problem Statement</a:t>
            </a:r>
          </a:p>
        </p:txBody>
      </p:sp>
      <p:sp>
        <p:nvSpPr>
          <p:cNvPr id="46" name="Text 4"/>
          <p:cNvSpPr txBox="1"/>
          <p:nvPr/>
        </p:nvSpPr>
        <p:spPr>
          <a:xfrm>
            <a:off x="1252727" y="1543050"/>
            <a:ext cx="7223761" cy="2364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342900" indent="-342900" algn="just">
              <a:lnSpc>
                <a:spcPts val="2000"/>
              </a:lnSpc>
              <a:buSzPct val="100000"/>
              <a:buChar char="•"/>
              <a:defRPr>
                <a:latin typeface="Times New Roman"/>
                <a:ea typeface="Times New Roman"/>
                <a:cs typeface="Times New Roman"/>
                <a:sym typeface="Times New Roman"/>
              </a:defRPr>
            </a:lvl1pPr>
          </a:lstStyle>
          <a:p>
            <a:r>
              <a:t>This project aims to develop an efficient machine-learning model capable of classifying emails as either spam or ham (non-spam). The model will be trained on a labelled dataset of emails, utilizing machine learning algorithms to enhance both classification accuracy and efficiency. This problem statement encompasses several crucial steps, including reading the dataset, preprocessing the data, selecting and training a machine learning model, and finally evaluating the model using performance metrics such as accuracy, precision, recall, and F1 score.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5143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EC2D6DD8-FAD6-401D-9DE6-71DD04C98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1714" cy="5143500"/>
            <a:chOff x="651279" y="598259"/>
            <a:chExt cx="10889442" cy="5680742"/>
          </a:xfrm>
        </p:grpSpPr>
        <p:sp>
          <p:nvSpPr>
            <p:cNvPr id="12" name="Color">
              <a:extLst>
                <a:ext uri="{FF2B5EF4-FFF2-40B4-BE49-F238E27FC236}">
                  <a16:creationId xmlns:a16="http://schemas.microsoft.com/office/drawing/2014/main" id="{1BAD33E9-3181-4B0F-B82D-384777D81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a:extLst>
                <a:ext uri="{FF2B5EF4-FFF2-40B4-BE49-F238E27FC236}">
                  <a16:creationId xmlns:a16="http://schemas.microsoft.com/office/drawing/2014/main" id="{CF64871D-491F-4731-8BF2-391FF2F06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6" name="Freeform: Shape 1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pic>
        <p:nvPicPr>
          <p:cNvPr id="2" name="Picture 1">
            <a:extLst>
              <a:ext uri="{FF2B5EF4-FFF2-40B4-BE49-F238E27FC236}">
                <a16:creationId xmlns:a16="http://schemas.microsoft.com/office/drawing/2014/main" id="{A96735F3-50D0-3342-70B0-FEE7AC074EE8}"/>
              </a:ext>
            </a:extLst>
          </p:cNvPr>
          <p:cNvPicPr>
            <a:picLocks noChangeAspect="1"/>
          </p:cNvPicPr>
          <p:nvPr/>
        </p:nvPicPr>
        <p:blipFill>
          <a:blip r:embed="rId2"/>
          <a:srcRect t="3760" r="1" b="3085"/>
          <a:stretch/>
        </p:blipFill>
        <p:spPr>
          <a:xfrm>
            <a:off x="482347" y="448694"/>
            <a:ext cx="8167082" cy="4260556"/>
          </a:xfrm>
          <a:prstGeom prst="rect">
            <a:avLst/>
          </a:prstGeom>
        </p:spPr>
      </p:pic>
    </p:spTree>
    <p:extLst>
      <p:ext uri="{BB962C8B-B14F-4D97-AF65-F5344CB8AC3E}">
        <p14:creationId xmlns:p14="http://schemas.microsoft.com/office/powerpoint/2010/main" val="427448421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12" name="Oval 11">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24"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FCF5C49-FC7F-756C-114D-C1E4221B8686}"/>
              </a:ext>
            </a:extLst>
          </p:cNvPr>
          <p:cNvPicPr>
            <a:picLocks noChangeAspect="1"/>
          </p:cNvPicPr>
          <p:nvPr/>
        </p:nvPicPr>
        <p:blipFill>
          <a:blip r:embed="rId2"/>
          <a:srcRect t="5675" r="2" b="2"/>
          <a:stretch/>
        </p:blipFill>
        <p:spPr>
          <a:xfrm>
            <a:off x="559642" y="368925"/>
            <a:ext cx="8041430" cy="4247638"/>
          </a:xfrm>
          <a:prstGeom prst="rect">
            <a:avLst/>
          </a:prstGeom>
        </p:spPr>
      </p:pic>
      <p:grpSp>
        <p:nvGrpSpPr>
          <p:cNvPr id="29" name="Group 28">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03532" y="377968"/>
            <a:ext cx="304800" cy="322326"/>
            <a:chOff x="215328" y="-46937"/>
            <a:chExt cx="304800" cy="2773841"/>
          </a:xfrm>
        </p:grpSpPr>
        <p:cxnSp>
          <p:nvCxnSpPr>
            <p:cNvPr id="30" name="Straight Connector 29">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08468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28" name="Rectangle 27">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Picture 1">
            <a:extLst>
              <a:ext uri="{FF2B5EF4-FFF2-40B4-BE49-F238E27FC236}">
                <a16:creationId xmlns:a16="http://schemas.microsoft.com/office/drawing/2014/main" id="{68E43A6D-1B55-0A8F-9DA2-06EAF9513B1A}"/>
              </a:ext>
            </a:extLst>
          </p:cNvPr>
          <p:cNvPicPr>
            <a:picLocks noChangeAspect="1"/>
          </p:cNvPicPr>
          <p:nvPr/>
        </p:nvPicPr>
        <p:blipFill>
          <a:blip r:embed="rId2">
            <a:alphaModFix amt="59000"/>
          </a:blip>
          <a:srcRect l="427" r="1" b="1"/>
          <a:stretch/>
        </p:blipFill>
        <p:spPr>
          <a:xfrm>
            <a:off x="20" y="-5718"/>
            <a:ext cx="9143980" cy="5165523"/>
          </a:xfrm>
          <a:prstGeom prst="rect">
            <a:avLst/>
          </a:prstGeom>
        </p:spPr>
      </p:pic>
    </p:spTree>
    <p:extLst>
      <p:ext uri="{BB962C8B-B14F-4D97-AF65-F5344CB8AC3E}">
        <p14:creationId xmlns:p14="http://schemas.microsoft.com/office/powerpoint/2010/main" val="6801354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56565"/>
            <a:ext cx="9036544" cy="3069979"/>
            <a:chOff x="1" y="2075420"/>
            <a:chExt cx="12048729" cy="4093306"/>
          </a:xfrm>
        </p:grpSpPr>
        <p:sp>
          <p:nvSpPr>
            <p:cNvPr id="12" name="Oval 11">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28610" y="781954"/>
            <a:ext cx="2097346"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605588"/>
            <a:ext cx="4571997" cy="533439"/>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485051" y="4386794"/>
            <a:ext cx="964406" cy="549007"/>
            <a:chOff x="7029447" y="3514725"/>
            <a:chExt cx="1285875" cy="549007"/>
          </a:xfrm>
        </p:grpSpPr>
        <p:cxnSp>
          <p:nvCxnSpPr>
            <p:cNvPr id="24" name="Straight Connector 23">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14E1D634-9619-E1FE-B7DC-1961553806F1}"/>
              </a:ext>
            </a:extLst>
          </p:cNvPr>
          <p:cNvPicPr>
            <a:picLocks noChangeAspect="1"/>
          </p:cNvPicPr>
          <p:nvPr/>
        </p:nvPicPr>
        <p:blipFill>
          <a:blip r:embed="rId2"/>
          <a:srcRect t="5129" r="2" b="967"/>
          <a:stretch/>
        </p:blipFill>
        <p:spPr>
          <a:xfrm>
            <a:off x="559642" y="368925"/>
            <a:ext cx="8041430" cy="4247638"/>
          </a:xfrm>
          <a:prstGeom prst="rect">
            <a:avLst/>
          </a:prstGeom>
        </p:spPr>
      </p:pic>
      <p:grpSp>
        <p:nvGrpSpPr>
          <p:cNvPr id="29" name="Group 28">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03532" y="377968"/>
            <a:ext cx="304800" cy="322326"/>
            <a:chOff x="215328" y="-46937"/>
            <a:chExt cx="304800" cy="2773841"/>
          </a:xfrm>
        </p:grpSpPr>
        <p:cxnSp>
          <p:nvCxnSpPr>
            <p:cNvPr id="30" name="Straight Connector 29">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154954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C44F64-4529-5ED4-E73B-EEEC0177E51F}"/>
              </a:ext>
            </a:extLst>
          </p:cNvPr>
          <p:cNvPicPr>
            <a:picLocks noChangeAspect="1"/>
          </p:cNvPicPr>
          <p:nvPr/>
        </p:nvPicPr>
        <p:blipFill>
          <a:blip r:embed="rId2"/>
          <a:srcRect r="1" b="2279"/>
          <a:stretch/>
        </p:blipFill>
        <p:spPr>
          <a:xfrm>
            <a:off x="230831" y="196077"/>
            <a:ext cx="8682337" cy="4751345"/>
          </a:xfrm>
          <a:prstGeom prst="rect">
            <a:avLst/>
          </a:prstGeom>
        </p:spPr>
      </p:pic>
    </p:spTree>
    <p:extLst>
      <p:ext uri="{BB962C8B-B14F-4D97-AF65-F5344CB8AC3E}">
        <p14:creationId xmlns:p14="http://schemas.microsoft.com/office/powerpoint/2010/main" val="335192039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51435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379913"/>
            <a:ext cx="6118095" cy="3763265"/>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047384" y="-24848"/>
            <a:ext cx="51434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7B4B578-1F8F-B8C4-3D4A-C4161AA2125F}"/>
              </a:ext>
            </a:extLst>
          </p:cNvPr>
          <p:cNvPicPr>
            <a:picLocks noChangeAspect="1"/>
          </p:cNvPicPr>
          <p:nvPr/>
        </p:nvPicPr>
        <p:blipFill>
          <a:blip r:embed="rId2"/>
          <a:srcRect t="5466" r="2" b="2"/>
          <a:stretch/>
        </p:blipFill>
        <p:spPr>
          <a:xfrm>
            <a:off x="342900" y="342900"/>
            <a:ext cx="8458200" cy="4457700"/>
          </a:xfrm>
          <a:prstGeom prst="rect">
            <a:avLst/>
          </a:prstGeom>
        </p:spPr>
      </p:pic>
    </p:spTree>
    <p:extLst>
      <p:ext uri="{BB962C8B-B14F-4D97-AF65-F5344CB8AC3E}">
        <p14:creationId xmlns:p14="http://schemas.microsoft.com/office/powerpoint/2010/main" val="287875383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DDCAE56-C080-8BEC-2A46-C93239730FF1}"/>
              </a:ext>
            </a:extLst>
          </p:cNvPr>
          <p:cNvPicPr>
            <a:picLocks noChangeAspect="1"/>
          </p:cNvPicPr>
          <p:nvPr/>
        </p:nvPicPr>
        <p:blipFill>
          <a:blip r:embed="rId2"/>
          <a:srcRect r="1" b="3144"/>
          <a:stretch/>
        </p:blipFill>
        <p:spPr>
          <a:xfrm>
            <a:off x="230831" y="196077"/>
            <a:ext cx="8682337" cy="4751345"/>
          </a:xfrm>
          <a:prstGeom prst="rect">
            <a:avLst/>
          </a:prstGeom>
        </p:spPr>
      </p:pic>
    </p:spTree>
    <p:extLst>
      <p:ext uri="{BB962C8B-B14F-4D97-AF65-F5344CB8AC3E}">
        <p14:creationId xmlns:p14="http://schemas.microsoft.com/office/powerpoint/2010/main" val="51379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3C66ED-DBBF-12CA-7F5E-813E0E7D03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716"/>
            <a:ext cx="9144000" cy="5171240"/>
            <a:chOff x="0" y="-7622"/>
            <a:chExt cx="12192000" cy="6894986"/>
          </a:xfrm>
        </p:grpSpPr>
        <p:sp>
          <p:nvSpPr>
            <p:cNvPr id="8" name="Rectangle 7">
              <a:extLst>
                <a:ext uri="{FF2B5EF4-FFF2-40B4-BE49-F238E27FC236}">
                  <a16:creationId xmlns:a16="http://schemas.microsoft.com/office/drawing/2014/main" id="{E3002B52-2669-1ED7-2E0F-0627FC31DF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E9EC0D-91EA-9D35-F655-335C580AB3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70627C-B480-1145-72DC-5B59DBE04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F81D39-93D1-019C-74DC-4710F5334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9127281" y="7060"/>
              <a:ext cx="3064320" cy="6872683"/>
            </a:xfrm>
            <a:prstGeom prst="rect">
              <a:avLst/>
            </a:prstGeom>
            <a:gradFill flip="none" rotWithShape="1">
              <a:gsLst>
                <a:gs pos="0">
                  <a:schemeClr val="accent2">
                    <a:alpha val="58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2" name="Picture 1">
            <a:extLst>
              <a:ext uri="{FF2B5EF4-FFF2-40B4-BE49-F238E27FC236}">
                <a16:creationId xmlns:a16="http://schemas.microsoft.com/office/drawing/2014/main" id="{712CA918-70CF-F3FB-B6F6-822CCA8F5D2D}"/>
              </a:ext>
            </a:extLst>
          </p:cNvPr>
          <p:cNvPicPr>
            <a:picLocks noChangeAspect="1"/>
          </p:cNvPicPr>
          <p:nvPr/>
        </p:nvPicPr>
        <p:blipFill>
          <a:blip r:embed="rId2">
            <a:alphaModFix amt="59000"/>
          </a:blip>
          <a:srcRect l="427" r="1" b="1"/>
          <a:stretch/>
        </p:blipFill>
        <p:spPr>
          <a:xfrm>
            <a:off x="20" y="-5718"/>
            <a:ext cx="9143980" cy="5165523"/>
          </a:xfrm>
          <a:prstGeom prst="rect">
            <a:avLst/>
          </a:prstGeom>
        </p:spPr>
      </p:pic>
    </p:spTree>
    <p:extLst>
      <p:ext uri="{BB962C8B-B14F-4D97-AF65-F5344CB8AC3E}">
        <p14:creationId xmlns:p14="http://schemas.microsoft.com/office/powerpoint/2010/main" val="253527908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220"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rPr dirty="0"/>
              <a:t>8</a:t>
            </a:r>
          </a:p>
        </p:txBody>
      </p:sp>
      <p:sp>
        <p:nvSpPr>
          <p:cNvPr id="221" name="Text 3"/>
          <p:cNvSpPr txBox="1"/>
          <p:nvPr/>
        </p:nvSpPr>
        <p:spPr>
          <a:xfrm>
            <a:off x="1234439" y="1929084"/>
            <a:ext cx="722376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800" b="1">
                <a:solidFill>
                  <a:srgbClr val="1A6847"/>
                </a:solidFill>
                <a:latin typeface="Outfit"/>
                <a:ea typeface="Outfit"/>
                <a:cs typeface="Outfit"/>
                <a:sym typeface="Outfit"/>
              </a:defRPr>
            </a:lvl1pPr>
          </a:lstStyle>
          <a:p>
            <a:r>
              <a:t>Thank You!</a:t>
            </a:r>
          </a:p>
        </p:txBody>
      </p:sp>
      <p:sp>
        <p:nvSpPr>
          <p:cNvPr id="222"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0"/>
          <p:cNvSpPr/>
          <p:nvPr/>
        </p:nvSpPr>
        <p:spPr>
          <a:xfrm>
            <a:off x="749808" y="615642"/>
            <a:ext cx="85765" cy="3119997"/>
          </a:xfrm>
          <a:prstGeom prst="rect">
            <a:avLst/>
          </a:prstGeom>
          <a:solidFill>
            <a:srgbClr val="FFD600"/>
          </a:solidFill>
          <a:ln w="12700">
            <a:solidFill>
              <a:srgbClr val="FFD600"/>
            </a:solidFill>
          </a:ln>
        </p:spPr>
        <p:txBody>
          <a:bodyPr lIns="45719" rIns="45719"/>
          <a:lstStyle/>
          <a:p>
            <a:endParaRPr/>
          </a:p>
        </p:txBody>
      </p:sp>
      <p:sp>
        <p:nvSpPr>
          <p:cNvPr id="49" name="Shape 1"/>
          <p:cNvSpPr/>
          <p:nvPr/>
        </p:nvSpPr>
        <p:spPr>
          <a:xfrm>
            <a:off x="1280160" y="-1"/>
            <a:ext cx="457201" cy="365762"/>
          </a:xfrm>
          <a:prstGeom prst="rect">
            <a:avLst/>
          </a:prstGeom>
          <a:solidFill>
            <a:srgbClr val="1A6847"/>
          </a:solidFill>
          <a:ln w="12700">
            <a:solidFill>
              <a:srgbClr val="1A6847"/>
            </a:solidFill>
          </a:ln>
        </p:spPr>
        <p:txBody>
          <a:bodyPr lIns="45719" rIns="45719"/>
          <a:lstStyle/>
          <a:p>
            <a:endParaRPr/>
          </a:p>
        </p:txBody>
      </p:sp>
      <p:sp>
        <p:nvSpPr>
          <p:cNvPr id="50" name="Text 2"/>
          <p:cNvSpPr txBox="1"/>
          <p:nvPr/>
        </p:nvSpPr>
        <p:spPr>
          <a:xfrm>
            <a:off x="1325880" y="-1"/>
            <a:ext cx="365761" cy="332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600" b="1">
                <a:solidFill>
                  <a:srgbClr val="FFD600"/>
                </a:solidFill>
                <a:latin typeface="Outfit"/>
                <a:ea typeface="Outfit"/>
                <a:cs typeface="Outfit"/>
                <a:sym typeface="Outfit"/>
              </a:defRPr>
            </a:lvl1pPr>
          </a:lstStyle>
          <a:p>
            <a:r>
              <a:t>2</a:t>
            </a:r>
          </a:p>
        </p:txBody>
      </p:sp>
      <p:sp>
        <p:nvSpPr>
          <p:cNvPr id="51" name="Text 3"/>
          <p:cNvSpPr txBox="1"/>
          <p:nvPr/>
        </p:nvSpPr>
        <p:spPr>
          <a:xfrm>
            <a:off x="1234439" y="1698121"/>
            <a:ext cx="7223761" cy="955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a:defRPr sz="2800" b="1">
                <a:solidFill>
                  <a:srgbClr val="1A6847"/>
                </a:solidFill>
                <a:latin typeface="Outfit"/>
                <a:ea typeface="Outfit"/>
                <a:cs typeface="Outfit"/>
                <a:sym typeface="Outfit"/>
              </a:defRPr>
            </a:lvl1pPr>
          </a:lstStyle>
          <a:p>
            <a:r>
              <a:t>Dataset Details (EDA and Data Visualization)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8"/>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54" name="Freeform: Shape 10"/>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55" name="Rectangle 19"/>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56" name="Rectangle 21"/>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57" name="Freeform: Shape 16"/>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58" name="Isosceles Triangle 18"/>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59" name="Picture 3" descr="Picture 3"/>
          <p:cNvPicPr>
            <a:picLocks noChangeAspect="1"/>
          </p:cNvPicPr>
          <p:nvPr/>
        </p:nvPicPr>
        <p:blipFill>
          <a:blip r:embed="rId2"/>
          <a:stretch>
            <a:fillRect/>
          </a:stretch>
        </p:blipFill>
        <p:spPr>
          <a:xfrm>
            <a:off x="2156797" y="482600"/>
            <a:ext cx="4830405" cy="4178299"/>
          </a:xfrm>
          <a:prstGeom prst="rect">
            <a:avLst/>
          </a:prstGeom>
          <a:ln w="12700">
            <a:miter lim="400000"/>
          </a:ln>
        </p:spPr>
      </p:pic>
      <p:sp>
        <p:nvSpPr>
          <p:cNvPr id="60" name="Isosceles Triangle 20"/>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63"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64"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65"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66"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67"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68" name="Picture 1" descr="Picture 1"/>
          <p:cNvPicPr>
            <a:picLocks noChangeAspect="1"/>
          </p:cNvPicPr>
          <p:nvPr/>
        </p:nvPicPr>
        <p:blipFill>
          <a:blip r:embed="rId2"/>
          <a:stretch>
            <a:fillRect/>
          </a:stretch>
        </p:blipFill>
        <p:spPr>
          <a:xfrm>
            <a:off x="2040857" y="482600"/>
            <a:ext cx="4689552" cy="4178299"/>
          </a:xfrm>
          <a:prstGeom prst="rect">
            <a:avLst/>
          </a:prstGeom>
          <a:ln w="12700">
            <a:miter lim="400000"/>
          </a:ln>
        </p:spPr>
      </p:pic>
      <p:sp>
        <p:nvSpPr>
          <p:cNvPr id="69"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6"/>
          <p:cNvSpPr/>
          <p:nvPr/>
        </p:nvSpPr>
        <p:spPr>
          <a:xfrm>
            <a:off x="0" y="0"/>
            <a:ext cx="9144000" cy="51435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72" name="Freeform: Shape 8"/>
          <p:cNvSpPr/>
          <p:nvPr/>
        </p:nvSpPr>
        <p:spPr>
          <a:xfrm rot="18900000" flipH="1">
            <a:off x="-282117" y="-190253"/>
            <a:ext cx="1370728" cy="1032742"/>
          </a:xfrm>
          <a:custGeom>
            <a:avLst/>
            <a:gdLst/>
            <a:ahLst/>
            <a:cxnLst>
              <a:cxn ang="0">
                <a:pos x="wd2" y="hd2"/>
              </a:cxn>
              <a:cxn ang="5400000">
                <a:pos x="wd2" y="hd2"/>
              </a:cxn>
              <a:cxn ang="10800000">
                <a:pos x="wd2" y="hd2"/>
              </a:cxn>
              <a:cxn ang="16200000">
                <a:pos x="wd2" y="hd2"/>
              </a:cxn>
            </a:cxnLst>
            <a:rect l="0" t="0" r="r" b="b"/>
            <a:pathLst>
              <a:path w="21600" h="21600" extrusionOk="0">
                <a:moveTo>
                  <a:pt x="0" y="15488"/>
                </a:moveTo>
                <a:lnTo>
                  <a:pt x="11669" y="0"/>
                </a:lnTo>
                <a:lnTo>
                  <a:pt x="21600" y="13181"/>
                </a:lnTo>
                <a:lnTo>
                  <a:pt x="21600" y="21600"/>
                </a:lnTo>
                <a:lnTo>
                  <a:pt x="0" y="21600"/>
                </a:lnTo>
                <a:close/>
              </a:path>
            </a:pathLst>
          </a:cu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73" name="Rectangle 10"/>
          <p:cNvSpPr/>
          <p:nvPr/>
        </p:nvSpPr>
        <p:spPr>
          <a:xfrm rot="18900000" flipH="1">
            <a:off x="668730" y="316608"/>
            <a:ext cx="484026" cy="484026"/>
          </a:xfrm>
          <a:prstGeom prst="rect">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
        <p:nvSpPr>
          <p:cNvPr id="74" name="Rectangle 12"/>
          <p:cNvSpPr/>
          <p:nvPr/>
        </p:nvSpPr>
        <p:spPr>
          <a:xfrm rot="18900000" flipH="1">
            <a:off x="7532610" y="491354"/>
            <a:ext cx="515605" cy="515605"/>
          </a:xfrm>
          <a:prstGeom prst="rect">
            <a:avLst/>
          </a:pr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75" name="Freeform: Shape 14"/>
          <p:cNvSpPr/>
          <p:nvPr/>
        </p:nvSpPr>
        <p:spPr>
          <a:xfrm rot="10800000" flipH="1">
            <a:off x="7017481" y="0"/>
            <a:ext cx="2126519" cy="11106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11829" y="0"/>
                </a:lnTo>
                <a:lnTo>
                  <a:pt x="21600" y="17843"/>
                </a:lnTo>
                <a:close/>
              </a:path>
            </a:pathLst>
          </a:custGeom>
          <a:solidFill>
            <a:schemeClr val="accent4">
              <a:alpha val="30000"/>
            </a:schemeClr>
          </a:solidFill>
          <a:ln w="12700">
            <a:miter lim="400000"/>
          </a:ln>
        </p:spPr>
        <p:txBody>
          <a:bodyPr lIns="45719" rIns="45719" anchor="ctr"/>
          <a:lstStyle/>
          <a:p>
            <a:pPr algn="ctr">
              <a:defRPr>
                <a:solidFill>
                  <a:srgbClr val="FFFFFF"/>
                </a:solidFill>
              </a:defRPr>
            </a:pPr>
            <a:endParaRPr/>
          </a:p>
        </p:txBody>
      </p:sp>
      <p:sp>
        <p:nvSpPr>
          <p:cNvPr id="76" name="Isosceles Triangle 16"/>
          <p:cNvSpPr/>
          <p:nvPr/>
        </p:nvSpPr>
        <p:spPr>
          <a:xfrm flipH="1">
            <a:off x="5982258" y="4586625"/>
            <a:ext cx="1120885" cy="556875"/>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pic>
        <p:nvPicPr>
          <p:cNvPr id="77" name="Picture 1" descr="Picture 1"/>
          <p:cNvPicPr>
            <a:picLocks noChangeAspect="1"/>
          </p:cNvPicPr>
          <p:nvPr/>
        </p:nvPicPr>
        <p:blipFill>
          <a:blip r:embed="rId2"/>
          <a:stretch>
            <a:fillRect/>
          </a:stretch>
        </p:blipFill>
        <p:spPr>
          <a:xfrm>
            <a:off x="1976782" y="482600"/>
            <a:ext cx="5190435" cy="4178299"/>
          </a:xfrm>
          <a:prstGeom prst="rect">
            <a:avLst/>
          </a:prstGeom>
          <a:ln w="12700">
            <a:miter lim="400000"/>
          </a:ln>
        </p:spPr>
      </p:pic>
      <p:sp>
        <p:nvSpPr>
          <p:cNvPr id="78" name="Isosceles Triangle 18"/>
          <p:cNvSpPr/>
          <p:nvPr/>
        </p:nvSpPr>
        <p:spPr>
          <a:xfrm flipH="1">
            <a:off x="5703060" y="4839856"/>
            <a:ext cx="611178" cy="303644"/>
          </a:xfrm>
          <a:prstGeom prst="triangle">
            <a:avLst/>
          </a:prstGeom>
          <a:solidFill>
            <a:schemeClr val="accent1">
              <a:alpha val="30000"/>
            </a:schemeClr>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1" descr="Picture 1"/>
          <p:cNvPicPr>
            <a:picLocks noChangeAspect="1"/>
          </p:cNvPicPr>
          <p:nvPr/>
        </p:nvPicPr>
        <p:blipFill>
          <a:blip r:embed="rId2"/>
          <a:stretch>
            <a:fillRect/>
          </a:stretch>
        </p:blipFill>
        <p:spPr>
          <a:xfrm>
            <a:off x="3103968" y="303471"/>
            <a:ext cx="2425701" cy="304801"/>
          </a:xfrm>
          <a:prstGeom prst="rect">
            <a:avLst/>
          </a:prstGeom>
          <a:ln w="12700">
            <a:miter lim="400000"/>
          </a:ln>
        </p:spPr>
      </p:pic>
      <p:pic>
        <p:nvPicPr>
          <p:cNvPr id="81" name="Picture 2" descr="Picture 2"/>
          <p:cNvPicPr>
            <a:picLocks noChangeAspect="1"/>
          </p:cNvPicPr>
          <p:nvPr/>
        </p:nvPicPr>
        <p:blipFill>
          <a:blip r:embed="rId3"/>
          <a:stretch>
            <a:fillRect/>
          </a:stretch>
        </p:blipFill>
        <p:spPr>
          <a:xfrm>
            <a:off x="1557973" y="691116"/>
            <a:ext cx="6028053" cy="423175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1" descr="Picture 1"/>
          <p:cNvPicPr>
            <a:picLocks noChangeAspect="1"/>
          </p:cNvPicPr>
          <p:nvPr/>
        </p:nvPicPr>
        <p:blipFill>
          <a:blip r:embed="rId2"/>
          <a:stretch>
            <a:fillRect/>
          </a:stretch>
        </p:blipFill>
        <p:spPr>
          <a:xfrm>
            <a:off x="3621271" y="222987"/>
            <a:ext cx="1752601" cy="444501"/>
          </a:xfrm>
          <a:prstGeom prst="rect">
            <a:avLst/>
          </a:prstGeom>
          <a:ln w="12700">
            <a:miter lim="400000"/>
          </a:ln>
        </p:spPr>
      </p:pic>
      <p:pic>
        <p:nvPicPr>
          <p:cNvPr id="84" name="Picture 2" descr="Picture 2"/>
          <p:cNvPicPr>
            <a:picLocks noChangeAspect="1"/>
          </p:cNvPicPr>
          <p:nvPr/>
        </p:nvPicPr>
        <p:blipFill>
          <a:blip r:embed="rId3"/>
          <a:stretch>
            <a:fillRect/>
          </a:stretch>
        </p:blipFill>
        <p:spPr>
          <a:xfrm>
            <a:off x="1401116" y="574157"/>
            <a:ext cx="6341768" cy="443377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Aptos"/>
        <a:ea typeface="Aptos"/>
        <a:cs typeface="Aptos"/>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341</Words>
  <Application>Microsoft Macintosh PowerPoint</Application>
  <PresentationFormat>On-screen Show (16:9)</PresentationFormat>
  <Paragraphs>37</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Aman Raj</cp:lastModifiedBy>
  <cp:revision>1</cp:revision>
  <dcterms:modified xsi:type="dcterms:W3CDTF">2024-11-29T17:17:03Z</dcterms:modified>
</cp:coreProperties>
</file>